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Fira Sans Extra Condensed Medium"/>
      <p:regular r:id="rId23"/>
      <p:bold r:id="rId24"/>
      <p:italic r:id="rId25"/>
      <p:boldItalic r:id="rId26"/>
    </p:embeddedFont>
    <p:embeddedFont>
      <p:font typeface="Roboto Condensed"/>
      <p:regular r:id="rId27"/>
      <p:bold r:id="rId28"/>
      <p:italic r:id="rId29"/>
      <p:boldItalic r:id="rId30"/>
    </p:embeddedFont>
    <p:embeddedFont>
      <p:font typeface="Roboto Condensed Light"/>
      <p:regular r:id="rId31"/>
      <p:bold r:id="rId32"/>
      <p:italic r:id="rId33"/>
      <p:boldItalic r:id="rId34"/>
    </p:embeddedFont>
    <p:embeddedFont>
      <p:font typeface="Exo 2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h0KZhioe1YTsmpJ5imOpcFAg0D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Light-regular.fntdata"/><Relationship Id="rId30" Type="http://schemas.openxmlformats.org/officeDocument/2006/relationships/font" Target="fonts/Roboto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italic.fntdata"/><Relationship Id="rId10" Type="http://schemas.openxmlformats.org/officeDocument/2006/relationships/slide" Target="slides/slide6.xml"/><Relationship Id="rId32" Type="http://schemas.openxmlformats.org/officeDocument/2006/relationships/font" Target="fonts/RobotoCondensedLight-bold.fntdata"/><Relationship Id="rId13" Type="http://schemas.openxmlformats.org/officeDocument/2006/relationships/slide" Target="slides/slide9.xml"/><Relationship Id="rId35" Type="http://schemas.openxmlformats.org/officeDocument/2006/relationships/font" Target="fonts/Exo2-regular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boldItalic.fntdata"/><Relationship Id="rId15" Type="http://schemas.openxmlformats.org/officeDocument/2006/relationships/slide" Target="slides/slide11.xml"/><Relationship Id="rId37" Type="http://schemas.openxmlformats.org/officeDocument/2006/relationships/font" Target="fonts/Exo2-italic.fntdata"/><Relationship Id="rId14" Type="http://schemas.openxmlformats.org/officeDocument/2006/relationships/slide" Target="slides/slide10.xml"/><Relationship Id="rId36" Type="http://schemas.openxmlformats.org/officeDocument/2006/relationships/font" Target="fonts/Exo2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Exo2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85ed9b7d6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185ed9b7d6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85ed9b7d6_2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85ed9b7d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85ed9b7d6_2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185ed9b7d6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850b2bf87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1850b2bf87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850b2bf87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1850b2bf8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5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5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5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5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5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5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5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5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55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1" name="Google Shape;81;p5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0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60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5" name="Google Shape;85;p60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49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3" name="Google Shape;93;p4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49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5" name="Google Shape;95;p4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49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7" name="Google Shape;97;p4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5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5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5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5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5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5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5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5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5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5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4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4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43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" name="Google Shape;16;p43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" name="Google Shape;17;p43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43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3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3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4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4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4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4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4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4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4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4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4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4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2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62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62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3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63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63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6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68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9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69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4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45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46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1" name="Google Shape;41;p46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7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" name="Google Shape;44;p47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47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51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9" name="Google Shape;49;p5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5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5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5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5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5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5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5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5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5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5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5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5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57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7" name="Google Shape;67;p5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i="0" sz="28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7.xml"/><Relationship Id="rId4" Type="http://schemas.openxmlformats.org/officeDocument/2006/relationships/slide" Target="/ppt/slides/slide3.xml"/><Relationship Id="rId5" Type="http://schemas.openxmlformats.org/officeDocument/2006/relationships/slide" Target="/ppt/slides/slide5.xml"/><Relationship Id="rId6" Type="http://schemas.openxmlformats.org/officeDocument/2006/relationships/slide" Target="/ppt/slides/slide14.xml"/><Relationship Id="rId7" Type="http://schemas.openxmlformats.org/officeDocument/2006/relationships/slide" Target="/ppt/slides/slide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/>
          <p:nvPr>
            <p:ph type="ctrTitle"/>
          </p:nvPr>
        </p:nvSpPr>
        <p:spPr>
          <a:xfrm>
            <a:off x="2006000" y="648950"/>
            <a:ext cx="68868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 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2"/>
                </a:solidFill>
              </a:rPr>
              <a:t>slsh:</a:t>
            </a:r>
            <a:r>
              <a:rPr lang="en" sz="4500">
                <a:solidFill>
                  <a:srgbClr val="A3A3A3"/>
                </a:solidFill>
              </a:rPr>
              <a:t>~</a:t>
            </a:r>
            <a:r>
              <a:rPr lang="en" sz="3600">
                <a:solidFill>
                  <a:srgbClr val="A3A3A3"/>
                </a:solidFill>
              </a:rPr>
              <a:t>$</a:t>
            </a:r>
            <a:r>
              <a:rPr lang="en" sz="3400">
                <a:solidFill>
                  <a:schemeClr val="dk1"/>
                </a:solidFill>
              </a:rPr>
              <a:t> </a:t>
            </a:r>
            <a:r>
              <a:rPr lang="en" sz="4300">
                <a:solidFill>
                  <a:schemeClr val="dk1"/>
                </a:solidFill>
              </a:rPr>
              <a:t>Simple Linux Shell</a:t>
            </a:r>
            <a:endParaRPr sz="4300">
              <a:solidFill>
                <a:schemeClr val="dk1"/>
              </a:solidFill>
            </a:endParaRPr>
          </a:p>
        </p:txBody>
      </p:sp>
      <p:cxnSp>
        <p:nvCxnSpPr>
          <p:cNvPr id="139" name="Google Shape;139;p1"/>
          <p:cNvCxnSpPr/>
          <p:nvPr/>
        </p:nvCxnSpPr>
        <p:spPr>
          <a:xfrm>
            <a:off x="6003851" y="1732681"/>
            <a:ext cx="3140149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1"/>
          <p:cNvSpPr txBox="1"/>
          <p:nvPr>
            <p:ph idx="1" type="subTitle"/>
          </p:nvPr>
        </p:nvSpPr>
        <p:spPr>
          <a:xfrm>
            <a:off x="5029199" y="3123157"/>
            <a:ext cx="3917338" cy="684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Istiaq Ahmed Fahad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Roll: 1204</a:t>
            </a:r>
            <a:endParaRPr sz="1800"/>
          </a:p>
        </p:txBody>
      </p:sp>
      <p:sp>
        <p:nvSpPr>
          <p:cNvPr id="141" name="Google Shape;141;p1"/>
          <p:cNvSpPr txBox="1"/>
          <p:nvPr/>
        </p:nvSpPr>
        <p:spPr>
          <a:xfrm>
            <a:off x="4963137" y="2710902"/>
            <a:ext cx="3983400" cy="374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</a:pPr>
            <a:r>
              <a:rPr b="1" i="0" lang="en" sz="2000" u="sng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Presented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 txBox="1"/>
          <p:nvPr/>
        </p:nvSpPr>
        <p:spPr>
          <a:xfrm>
            <a:off x="4845615" y="4387556"/>
            <a:ext cx="4047195" cy="684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Dr. Kazi Muheymin-Us-Sakib</a:t>
            </a:r>
            <a:endParaRPr b="0" i="0" sz="18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" name="Google Shape;143;p1"/>
          <p:cNvSpPr txBox="1"/>
          <p:nvPr/>
        </p:nvSpPr>
        <p:spPr>
          <a:xfrm>
            <a:off x="4909410" y="3994041"/>
            <a:ext cx="3983400" cy="374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</a:pPr>
            <a:r>
              <a:rPr b="1" i="0" lang="en" sz="2000" u="sng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Supervised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>
            <a:hlinkClick action="ppaction://hlinksldjump" r:id="rId3"/>
          </p:cNvPr>
          <p:cNvSpPr/>
          <p:nvPr/>
        </p:nvSpPr>
        <p:spPr>
          <a:xfrm>
            <a:off x="7980904" y="463299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>
            <p:ph type="ctrTitle"/>
          </p:nvPr>
        </p:nvSpPr>
        <p:spPr>
          <a:xfrm flipH="1">
            <a:off x="2260329" y="247734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Working Progress &amp; Future Target</a:t>
            </a:r>
            <a:endParaRPr/>
          </a:p>
        </p:txBody>
      </p:sp>
      <p:sp>
        <p:nvSpPr>
          <p:cNvPr id="266" name="Google Shape;266;p16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04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267" name="Google Shape;267;p1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16"/>
          <p:cNvSpPr/>
          <p:nvPr/>
        </p:nvSpPr>
        <p:spPr>
          <a:xfrm>
            <a:off x="8084504" y="556276"/>
            <a:ext cx="412900" cy="431446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85ed9b7d6_2_29"/>
          <p:cNvSpPr txBox="1"/>
          <p:nvPr/>
        </p:nvSpPr>
        <p:spPr>
          <a:xfrm>
            <a:off x="157050" y="133500"/>
            <a:ext cx="519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Progress so far</a:t>
            </a:r>
            <a:endParaRPr b="1" i="0" sz="27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4" name="Google Shape;274;g1185ed9b7d6_2_29"/>
          <p:cNvSpPr txBox="1"/>
          <p:nvPr/>
        </p:nvSpPr>
        <p:spPr>
          <a:xfrm>
            <a:off x="298400" y="746000"/>
            <a:ext cx="6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Reading user’s input from terminal through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prompt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g1185ed9b7d6_2_29"/>
          <p:cNvSpPr txBox="1"/>
          <p:nvPr/>
        </p:nvSpPr>
        <p:spPr>
          <a:xfrm>
            <a:off x="298400" y="2890625"/>
            <a:ext cx="6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Implemented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tilde expansion (~) 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6" name="Google Shape;276;g1185ed9b7d6_2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50" y="1037725"/>
            <a:ext cx="3200675" cy="171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185ed9b7d6_2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7200" y="1020625"/>
            <a:ext cx="3067474" cy="174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185ed9b7d6_2_29"/>
          <p:cNvSpPr txBox="1"/>
          <p:nvPr/>
        </p:nvSpPr>
        <p:spPr>
          <a:xfrm>
            <a:off x="2141400" y="26699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9" name="Google Shape;279;g1185ed9b7d6_2_29"/>
          <p:cNvSpPr txBox="1"/>
          <p:nvPr/>
        </p:nvSpPr>
        <p:spPr>
          <a:xfrm>
            <a:off x="5751300" y="26699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0" name="Google Shape;280;g1185ed9b7d6_2_29"/>
          <p:cNvSpPr txBox="1"/>
          <p:nvPr/>
        </p:nvSpPr>
        <p:spPr>
          <a:xfrm>
            <a:off x="2141388" y="47148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g1185ed9b7d6_2_29"/>
          <p:cNvSpPr txBox="1"/>
          <p:nvPr/>
        </p:nvSpPr>
        <p:spPr>
          <a:xfrm>
            <a:off x="5751300" y="47148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2" name="Google Shape;282;g1185ed9b7d6_2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50" y="3189875"/>
            <a:ext cx="3200675" cy="1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85ed9b7d6_2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9875" y="3189875"/>
            <a:ext cx="3004800" cy="16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85ed9b7d6_2_9"/>
          <p:cNvSpPr txBox="1"/>
          <p:nvPr/>
        </p:nvSpPr>
        <p:spPr>
          <a:xfrm>
            <a:off x="157050" y="133500"/>
            <a:ext cx="519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Progress so far</a:t>
            </a:r>
            <a:endParaRPr b="1" i="0" sz="27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9" name="Google Shape;289;g1185ed9b7d6_2_9"/>
          <p:cNvSpPr txBox="1"/>
          <p:nvPr/>
        </p:nvSpPr>
        <p:spPr>
          <a:xfrm>
            <a:off x="416200" y="738975"/>
            <a:ext cx="6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Parsing (delimited only by space)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Executing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simple external commands. 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0" name="Google Shape;290;g1185ed9b7d6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025" y="1063000"/>
            <a:ext cx="3030950" cy="17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185ed9b7d6_2_9"/>
          <p:cNvSpPr txBox="1"/>
          <p:nvPr/>
        </p:nvSpPr>
        <p:spPr>
          <a:xfrm>
            <a:off x="416200" y="2903900"/>
            <a:ext cx="6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Suggesting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tentative commands against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wrong user input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 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2" name="Google Shape;292;g1185ed9b7d6_2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3750" y="3190125"/>
            <a:ext cx="2872850" cy="1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185ed9b7d6_2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2025" y="3196425"/>
            <a:ext cx="3030950" cy="17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185ed9b7d6_2_9"/>
          <p:cNvSpPr txBox="1"/>
          <p:nvPr/>
        </p:nvSpPr>
        <p:spPr>
          <a:xfrm>
            <a:off x="2095100" y="26699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" name="Google Shape;295;g1185ed9b7d6_2_9"/>
          <p:cNvSpPr txBox="1"/>
          <p:nvPr/>
        </p:nvSpPr>
        <p:spPr>
          <a:xfrm>
            <a:off x="2095088" y="47742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g1185ed9b7d6_2_9"/>
          <p:cNvSpPr txBox="1"/>
          <p:nvPr/>
        </p:nvSpPr>
        <p:spPr>
          <a:xfrm>
            <a:off x="5227775" y="26699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" name="Google Shape;297;g1185ed9b7d6_2_9"/>
          <p:cNvSpPr txBox="1"/>
          <p:nvPr/>
        </p:nvSpPr>
        <p:spPr>
          <a:xfrm>
            <a:off x="5227775" y="47742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8" name="Google Shape;298;g1185ed9b7d6_2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5163" y="1043813"/>
            <a:ext cx="2810024" cy="1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85ed9b7d6_2_113"/>
          <p:cNvSpPr txBox="1"/>
          <p:nvPr/>
        </p:nvSpPr>
        <p:spPr>
          <a:xfrm>
            <a:off x="157050" y="221625"/>
            <a:ext cx="519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Future Target</a:t>
            </a:r>
            <a:endParaRPr b="1" i="0" sz="27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4" name="Google Shape;304;g1185ed9b7d6_2_113"/>
          <p:cNvSpPr txBox="1"/>
          <p:nvPr/>
        </p:nvSpPr>
        <p:spPr>
          <a:xfrm>
            <a:off x="575525" y="1310125"/>
            <a:ext cx="5497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Condensed Light"/>
              <a:buChar char="❏"/>
            </a:pPr>
            <a:r>
              <a:rPr b="0" i="0" lang="en" sz="22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Parsing and Tokenizing complex commands (eg. ls -al | wc *.cpp -l)</a:t>
            </a:r>
            <a:endParaRPr b="0" i="0" sz="2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Condensed Light"/>
              <a:buChar char="❏"/>
            </a:pPr>
            <a:r>
              <a:rPr b="0" i="0" lang="en" sz="22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Implementing some common builtin &amp; external commands (history, apropos, alias)</a:t>
            </a:r>
            <a:endParaRPr b="0" i="0" sz="2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Condensed Light"/>
              <a:buChar char="❏"/>
            </a:pPr>
            <a:r>
              <a:rPr b="0" i="0" lang="en" sz="22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Customizing text and background colors.</a:t>
            </a:r>
            <a:endParaRPr b="0" i="0" sz="2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Condensed Light"/>
              <a:buChar char="❏"/>
            </a:pPr>
            <a:r>
              <a:rPr b="0" i="0" lang="en" sz="22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Command auto-completion.</a:t>
            </a:r>
            <a:endParaRPr b="0" i="0" sz="2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Tools &amp; Technologies</a:t>
            </a:r>
            <a:endParaRPr/>
          </a:p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05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312" name="Google Shape;312;p1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3" name="Google Shape;313;p14"/>
          <p:cNvGrpSpPr/>
          <p:nvPr/>
        </p:nvGrpSpPr>
        <p:grpSpPr>
          <a:xfrm>
            <a:off x="8118499" y="593584"/>
            <a:ext cx="366052" cy="356831"/>
            <a:chOff x="-31817400" y="3910025"/>
            <a:chExt cx="301675" cy="294075"/>
          </a:xfrm>
        </p:grpSpPr>
        <p:sp>
          <p:nvSpPr>
            <p:cNvPr id="314" name="Google Shape;314;p14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 txBox="1"/>
          <p:nvPr>
            <p:ph idx="1" type="subTitle"/>
          </p:nvPr>
        </p:nvSpPr>
        <p:spPr>
          <a:xfrm>
            <a:off x="2100999" y="2175913"/>
            <a:ext cx="1708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200"/>
              <a:t>C++</a:t>
            </a:r>
            <a:endParaRPr sz="2200"/>
          </a:p>
        </p:txBody>
      </p:sp>
      <p:sp>
        <p:nvSpPr>
          <p:cNvPr id="322" name="Google Shape;322;p15"/>
          <p:cNvSpPr txBox="1"/>
          <p:nvPr>
            <p:ph idx="2" type="ctrTitle"/>
          </p:nvPr>
        </p:nvSpPr>
        <p:spPr>
          <a:xfrm>
            <a:off x="2100999" y="1748413"/>
            <a:ext cx="204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</a:rPr>
              <a:t>Coding Language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3" name="Google Shape;323;p15"/>
          <p:cNvSpPr txBox="1"/>
          <p:nvPr>
            <p:ph idx="5" type="ctrTitle"/>
          </p:nvPr>
        </p:nvSpPr>
        <p:spPr>
          <a:xfrm>
            <a:off x="4654776" y="2842825"/>
            <a:ext cx="2185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</a:rPr>
              <a:t>Operating System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4" name="Google Shape;324;p15"/>
          <p:cNvSpPr txBox="1"/>
          <p:nvPr>
            <p:ph idx="6" type="subTitle"/>
          </p:nvPr>
        </p:nvSpPr>
        <p:spPr>
          <a:xfrm>
            <a:off x="5047176" y="3270325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200"/>
              <a:t>Linux (Ubuntu)</a:t>
            </a:r>
            <a:endParaRPr sz="2200"/>
          </a:p>
        </p:txBody>
      </p:sp>
      <p:cxnSp>
        <p:nvCxnSpPr>
          <p:cNvPr id="325" name="Google Shape;325;p15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15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7" name="Google Shape;3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25" y="1377675"/>
            <a:ext cx="1283575" cy="134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133350" endA="0" endPos="26000" fadeDir="5400012" kx="0" rotWithShape="0" algn="bl" stA="78000" stPos="0" sy="-100000" ky="0"/>
          </a:effectLst>
        </p:spPr>
      </p:pic>
      <p:pic>
        <p:nvPicPr>
          <p:cNvPr id="328" name="Google Shape;328;p15"/>
          <p:cNvPicPr preferRelativeResize="0"/>
          <p:nvPr/>
        </p:nvPicPr>
        <p:blipFill rotWithShape="1">
          <a:blip r:embed="rId4">
            <a:alphaModFix/>
          </a:blip>
          <a:srcRect b="15794" l="20472" r="18343" t="16652"/>
          <a:stretch/>
        </p:blipFill>
        <p:spPr>
          <a:xfrm>
            <a:off x="6996825" y="2606488"/>
            <a:ext cx="1097050" cy="134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13335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34" name="Google Shape;334;p19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06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335" name="Google Shape;335;p1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19">
            <a:hlinkClick action="ppaction://hlinksldjump" r:id="rId3"/>
          </p:cNvPr>
          <p:cNvSpPr/>
          <p:nvPr/>
        </p:nvSpPr>
        <p:spPr>
          <a:xfrm>
            <a:off x="7989301" y="376951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9"/>
          <p:cNvGrpSpPr/>
          <p:nvPr/>
        </p:nvGrpSpPr>
        <p:grpSpPr>
          <a:xfrm>
            <a:off x="8094463" y="466657"/>
            <a:ext cx="426243" cy="428591"/>
            <a:chOff x="-63250675" y="3744075"/>
            <a:chExt cx="320350" cy="318100"/>
          </a:xfrm>
        </p:grpSpPr>
        <p:sp>
          <p:nvSpPr>
            <p:cNvPr id="338" name="Google Shape;338;p19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>
            <p:ph type="ctrTitle"/>
          </p:nvPr>
        </p:nvSpPr>
        <p:spPr>
          <a:xfrm>
            <a:off x="1964850" y="887100"/>
            <a:ext cx="5214300" cy="3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Learning about 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process</a:t>
            </a: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parent and child process, process id, </a:t>
            </a: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 their i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nteraction with Linux.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Learning character pointer and 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dynamic memory allocation</a:t>
            </a: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deallocation using malloc(), realloc(), free. </a:t>
            </a:r>
            <a:endParaRPr b="0"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Implementation of 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lexical analyzer, parser, and Abstract Syntax Tree (AST)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Learning about core-shell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features</a:t>
            </a: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 detail.</a:t>
            </a:r>
            <a:endParaRPr b="0"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Managing 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large codebase</a:t>
            </a: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handling multiple C</a:t>
            </a:r>
            <a:r>
              <a:rPr b="0"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files. </a:t>
            </a:r>
            <a:endParaRPr b="0"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850b2bf87_3_19"/>
          <p:cNvSpPr txBox="1"/>
          <p:nvPr/>
        </p:nvSpPr>
        <p:spPr>
          <a:xfrm>
            <a:off x="2346450" y="1561150"/>
            <a:ext cx="4451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 YOU</a:t>
            </a:r>
            <a:endParaRPr b="1" i="0" sz="5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1" name="Google Shape;351;g11850b2bf87_3_19"/>
          <p:cNvSpPr txBox="1"/>
          <p:nvPr/>
        </p:nvSpPr>
        <p:spPr>
          <a:xfrm>
            <a:off x="979500" y="4222100"/>
            <a:ext cx="718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Github: </a:t>
            </a:r>
            <a:r>
              <a:rPr b="0" i="0" lang="en" sz="17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https://github.com/ahmedfahad04/SPL-1</a:t>
            </a:r>
            <a:endParaRPr b="0" i="0" sz="17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9" name="Google Shape;149;p2">
            <a:hlinkClick action="ppaction://hlinksldjump" r:id="rId3"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03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0" name="Google Shape;150;p2"/>
          <p:cNvSpPr txBox="1"/>
          <p:nvPr>
            <p:ph idx="2" type="ctrTitle"/>
          </p:nvPr>
        </p:nvSpPr>
        <p:spPr>
          <a:xfrm>
            <a:off x="475356" y="718259"/>
            <a:ext cx="2073538" cy="3683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Project Overview</a:t>
            </a:r>
            <a:endParaRPr sz="1800"/>
          </a:p>
        </p:txBody>
      </p:sp>
      <p:sp>
        <p:nvSpPr>
          <p:cNvPr id="151" name="Google Shape;151;p2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2079313" y="56805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01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2" name="Google Shape;152;p2">
            <a:hlinkClick action="ppaction://hlinksldjump" r:id="rId5"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02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3" name="Google Shape;153;p2">
            <a:hlinkClick action="ppaction://hlinksldjump" r:id="rId6"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04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4" name="Google Shape;154;p2">
            <a:hlinkClick action="ppaction://hlinksldjump" r:id="rId7"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05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5" name="Google Shape;155;p2"/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06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6" name="Google Shape;156;p2"/>
          <p:cNvSpPr txBox="1"/>
          <p:nvPr>
            <p:ph idx="9" type="ctrTitle"/>
          </p:nvPr>
        </p:nvSpPr>
        <p:spPr>
          <a:xfrm>
            <a:off x="517884" y="1706587"/>
            <a:ext cx="1974300" cy="3683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Motivation</a:t>
            </a:r>
            <a:endParaRPr sz="1800"/>
          </a:p>
        </p:txBody>
      </p:sp>
      <p:sp>
        <p:nvSpPr>
          <p:cNvPr id="157" name="Google Shape;157;p2"/>
          <p:cNvSpPr txBox="1"/>
          <p:nvPr>
            <p:ph idx="14" type="ctrTitle"/>
          </p:nvPr>
        </p:nvSpPr>
        <p:spPr>
          <a:xfrm>
            <a:off x="496620" y="2663823"/>
            <a:ext cx="1974300" cy="3683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How It Works</a:t>
            </a:r>
            <a:endParaRPr sz="1800"/>
          </a:p>
        </p:txBody>
      </p:sp>
      <p:sp>
        <p:nvSpPr>
          <p:cNvPr id="158" name="Google Shape;158;p2"/>
          <p:cNvSpPr txBox="1"/>
          <p:nvPr>
            <p:ph idx="16" type="ctrTitle"/>
          </p:nvPr>
        </p:nvSpPr>
        <p:spPr>
          <a:xfrm>
            <a:off x="6678566" y="3114688"/>
            <a:ext cx="22404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Tools &amp; Technologies</a:t>
            </a:r>
            <a:endParaRPr sz="1800"/>
          </a:p>
        </p:txBody>
      </p:sp>
      <p:sp>
        <p:nvSpPr>
          <p:cNvPr id="159" name="Google Shape;159;p2"/>
          <p:cNvSpPr txBox="1"/>
          <p:nvPr>
            <p:ph idx="18" type="ctrTitle"/>
          </p:nvPr>
        </p:nvSpPr>
        <p:spPr>
          <a:xfrm>
            <a:off x="6673216" y="2120160"/>
            <a:ext cx="2240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Working</a:t>
            </a:r>
            <a:r>
              <a:rPr lang="en"/>
              <a:t> </a:t>
            </a:r>
            <a:r>
              <a:rPr lang="en" sz="1800"/>
              <a:t>Progress &amp; Future Target</a:t>
            </a:r>
            <a:endParaRPr/>
          </a:p>
        </p:txBody>
      </p:sp>
      <p:sp>
        <p:nvSpPr>
          <p:cNvPr id="160" name="Google Shape;160;p2"/>
          <p:cNvSpPr txBox="1"/>
          <p:nvPr>
            <p:ph idx="20" type="ctrTitle"/>
          </p:nvPr>
        </p:nvSpPr>
        <p:spPr>
          <a:xfrm>
            <a:off x="6678566" y="4291522"/>
            <a:ext cx="1974300" cy="4178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Challenges</a:t>
            </a:r>
            <a:endParaRPr sz="1800"/>
          </a:p>
        </p:txBody>
      </p:sp>
      <p:cxnSp>
        <p:nvCxnSpPr>
          <p:cNvPr id="161" name="Google Shape;161;p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69" name="Google Shape;169;p3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01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170" name="Google Shape;170;p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1" name="Google Shape;171;p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72" name="Google Shape;172;p3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idx="1" type="subTitle"/>
          </p:nvPr>
        </p:nvSpPr>
        <p:spPr>
          <a:xfrm>
            <a:off x="1841850" y="1174121"/>
            <a:ext cx="5460300" cy="29513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I will recreate a simple Linux Shell (Bash) that includes the basic shell operations namely: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xecuting simple shell commands 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(will implement a few of them due to time limitation)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ommand name customization 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(aliasing)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Tentative command suggestion,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ext &amp; background color customization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ommand auto-completion.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82" name="Google Shape;182;p4"/>
          <p:cNvCxnSpPr/>
          <p:nvPr/>
        </p:nvCxnSpPr>
        <p:spPr>
          <a:xfrm>
            <a:off x="4491628" y="62298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4"/>
          <p:cNvCxnSpPr/>
          <p:nvPr/>
        </p:nvCxnSpPr>
        <p:spPr>
          <a:xfrm>
            <a:off x="56707" y="448005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89" name="Google Shape;189;p5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02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190" name="Google Shape;190;p5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5">
            <a:hlinkClick action="ppaction://hlinksldjump" r:id="rId3"/>
          </p:cNvPr>
          <p:cNvSpPr/>
          <p:nvPr/>
        </p:nvSpPr>
        <p:spPr>
          <a:xfrm>
            <a:off x="7997535" y="372253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5"/>
          <p:cNvGrpSpPr/>
          <p:nvPr/>
        </p:nvGrpSpPr>
        <p:grpSpPr>
          <a:xfrm>
            <a:off x="8088670" y="461179"/>
            <a:ext cx="437829" cy="439548"/>
            <a:chOff x="-46422300" y="3936925"/>
            <a:chExt cx="320575" cy="302475"/>
          </a:xfrm>
        </p:grpSpPr>
        <p:sp>
          <p:nvSpPr>
            <p:cNvPr id="193" name="Google Shape;193;p5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728375" y="2481825"/>
            <a:ext cx="2328900" cy="1969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>
            <p:ph idx="1" type="subTitle"/>
          </p:nvPr>
        </p:nvSpPr>
        <p:spPr>
          <a:xfrm>
            <a:off x="4471075" y="442050"/>
            <a:ext cx="3765300" cy="4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Rather than working on Windows, I want to try something different. Therefore I decided to implement my project in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Ubuntu</a:t>
            </a:r>
            <a:r>
              <a:rPr lang="en" sz="1700"/>
              <a:t> to learn more about different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operating systems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Another reason for selecting this project is to minutely observe how the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system process, I/O redirection, pipelines </a:t>
            </a:r>
            <a:r>
              <a:rPr lang="en" sz="1700"/>
              <a:t>work, and to know how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the shell has been implemented using C.</a:t>
            </a:r>
            <a:r>
              <a:rPr lang="en" sz="1700"/>
              <a:t> Ultimately, I want to reinforce my knowledge about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system-level programming </a:t>
            </a:r>
            <a:r>
              <a:rPr lang="en" sz="1700"/>
              <a:t>by building the shell from scratch.</a:t>
            </a:r>
            <a:endParaRPr sz="1700"/>
          </a:p>
        </p:txBody>
      </p:sp>
      <p:grpSp>
        <p:nvGrpSpPr>
          <p:cNvPr id="201" name="Google Shape;201;p6"/>
          <p:cNvGrpSpPr/>
          <p:nvPr/>
        </p:nvGrpSpPr>
        <p:grpSpPr>
          <a:xfrm rot="-1446533">
            <a:off x="1121351" y="2786952"/>
            <a:ext cx="1542943" cy="1358966"/>
            <a:chOff x="-11295075" y="4092875"/>
            <a:chExt cx="355250" cy="330825"/>
          </a:xfrm>
        </p:grpSpPr>
        <p:sp>
          <p:nvSpPr>
            <p:cNvPr id="202" name="Google Shape;202;p6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ctrTitle"/>
          </p:nvPr>
        </p:nvSpPr>
        <p:spPr>
          <a:xfrm flipH="1">
            <a:off x="2754543" y="19096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212" name="Google Shape;212;p10"/>
          <p:cNvSpPr txBox="1"/>
          <p:nvPr>
            <p:ph idx="2" type="title"/>
          </p:nvPr>
        </p:nvSpPr>
        <p:spPr>
          <a:xfrm flipH="1">
            <a:off x="4970943" y="1491888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03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213" name="Google Shape;213;p10"/>
          <p:cNvCxnSpPr/>
          <p:nvPr/>
        </p:nvCxnSpPr>
        <p:spPr>
          <a:xfrm>
            <a:off x="7642850" y="3337575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0">
            <a:hlinkClick action="ppaction://hlinksldjump" r:id="rId3"/>
          </p:cNvPr>
          <p:cNvSpPr/>
          <p:nvPr/>
        </p:nvSpPr>
        <p:spPr>
          <a:xfrm>
            <a:off x="8061345" y="379381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10"/>
          <p:cNvGrpSpPr/>
          <p:nvPr/>
        </p:nvGrpSpPr>
        <p:grpSpPr>
          <a:xfrm>
            <a:off x="8194224" y="509978"/>
            <a:ext cx="354341" cy="356205"/>
            <a:chOff x="-45673275" y="3937700"/>
            <a:chExt cx="299325" cy="300900"/>
          </a:xfrm>
        </p:grpSpPr>
        <p:sp>
          <p:nvSpPr>
            <p:cNvPr id="216" name="Google Shape;216;p10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>
            <p:ph idx="2" type="ctrTitle"/>
          </p:nvPr>
        </p:nvSpPr>
        <p:spPr>
          <a:xfrm>
            <a:off x="522850" y="436475"/>
            <a:ext cx="566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Basic Shell Operation</a:t>
            </a:r>
            <a:endParaRPr sz="1800"/>
          </a:p>
        </p:txBody>
      </p:sp>
      <p:sp>
        <p:nvSpPr>
          <p:cNvPr id="227" name="Google Shape;227;p11"/>
          <p:cNvSpPr/>
          <p:nvPr/>
        </p:nvSpPr>
        <p:spPr>
          <a:xfrm>
            <a:off x="1001231" y="2631349"/>
            <a:ext cx="547107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1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2330375" y="2631350"/>
            <a:ext cx="557400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3621801" y="2631349"/>
            <a:ext cx="618209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4974175" y="2631350"/>
            <a:ext cx="552300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6227873" y="2631349"/>
            <a:ext cx="618209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5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232" name="Google Shape;232;p11"/>
          <p:cNvGrpSpPr/>
          <p:nvPr/>
        </p:nvGrpSpPr>
        <p:grpSpPr>
          <a:xfrm>
            <a:off x="305261" y="1152574"/>
            <a:ext cx="7476392" cy="3361595"/>
            <a:chOff x="280525" y="1219646"/>
            <a:chExt cx="7129200" cy="2787854"/>
          </a:xfrm>
        </p:grpSpPr>
        <p:grpSp>
          <p:nvGrpSpPr>
            <p:cNvPr id="233" name="Google Shape;233;p11"/>
            <p:cNvGrpSpPr/>
            <p:nvPr/>
          </p:nvGrpSpPr>
          <p:grpSpPr>
            <a:xfrm>
              <a:off x="528024" y="1997030"/>
              <a:ext cx="6407686" cy="1267158"/>
              <a:chOff x="6853641" y="2534077"/>
              <a:chExt cx="1515545" cy="501229"/>
            </a:xfrm>
          </p:grpSpPr>
          <p:grpSp>
            <p:nvGrpSpPr>
              <p:cNvPr id="234" name="Google Shape;234;p11"/>
              <p:cNvGrpSpPr/>
              <p:nvPr/>
            </p:nvGrpSpPr>
            <p:grpSpPr>
              <a:xfrm>
                <a:off x="6853641" y="2618923"/>
                <a:ext cx="1515545" cy="324557"/>
                <a:chOff x="6853641" y="2618923"/>
                <a:chExt cx="1515545" cy="324557"/>
              </a:xfrm>
            </p:grpSpPr>
            <p:sp>
              <p:nvSpPr>
                <p:cNvPr id="235" name="Google Shape;235;p11"/>
                <p:cNvSpPr/>
                <p:nvPr/>
              </p:nvSpPr>
              <p:spPr>
                <a:xfrm>
                  <a:off x="7747010" y="2781222"/>
                  <a:ext cx="324578" cy="162258"/>
                </a:xfrm>
                <a:custGeom>
                  <a:rect b="b" l="l" r="r" t="t"/>
                  <a:pathLst>
                    <a:path extrusionOk="0" h="3951" w="7904">
                      <a:moveTo>
                        <a:pt x="1" y="0"/>
                      </a:moveTo>
                      <a:cubicBezTo>
                        <a:pt x="1" y="540"/>
                        <a:pt x="113" y="1075"/>
                        <a:pt x="327" y="1571"/>
                      </a:cubicBezTo>
                      <a:cubicBezTo>
                        <a:pt x="938" y="2971"/>
                        <a:pt x="2332" y="3951"/>
                        <a:pt x="3953" y="3951"/>
                      </a:cubicBezTo>
                      <a:cubicBezTo>
                        <a:pt x="6132" y="3951"/>
                        <a:pt x="7903" y="2178"/>
                        <a:pt x="7903" y="0"/>
                      </a:cubicBezTo>
                      <a:lnTo>
                        <a:pt x="7248" y="0"/>
                      </a:lnTo>
                      <a:cubicBezTo>
                        <a:pt x="7248" y="1818"/>
                        <a:pt x="5770" y="3296"/>
                        <a:pt x="3953" y="3296"/>
                      </a:cubicBezTo>
                      <a:cubicBezTo>
                        <a:pt x="2135" y="3296"/>
                        <a:pt x="657" y="1818"/>
                        <a:pt x="657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1"/>
                <p:cNvSpPr/>
                <p:nvPr/>
              </p:nvSpPr>
              <p:spPr>
                <a:xfrm>
                  <a:off x="7449412" y="2618923"/>
                  <a:ext cx="324496" cy="162258"/>
                </a:xfrm>
                <a:custGeom>
                  <a:rect b="b" l="l" r="r" t="t"/>
                  <a:pathLst>
                    <a:path extrusionOk="0" h="3951" w="7902">
                      <a:moveTo>
                        <a:pt x="3951" y="0"/>
                      </a:moveTo>
                      <a:cubicBezTo>
                        <a:pt x="2330" y="0"/>
                        <a:pt x="935" y="982"/>
                        <a:pt x="327" y="2380"/>
                      </a:cubicBezTo>
                      <a:cubicBezTo>
                        <a:pt x="111" y="2874"/>
                        <a:pt x="0" y="3409"/>
                        <a:pt x="0" y="3951"/>
                      </a:cubicBezTo>
                      <a:lnTo>
                        <a:pt x="653" y="3951"/>
                      </a:lnTo>
                      <a:cubicBezTo>
                        <a:pt x="653" y="2135"/>
                        <a:pt x="2133" y="657"/>
                        <a:pt x="3951" y="657"/>
                      </a:cubicBezTo>
                      <a:cubicBezTo>
                        <a:pt x="5767" y="657"/>
                        <a:pt x="7246" y="2135"/>
                        <a:pt x="7246" y="3951"/>
                      </a:cubicBezTo>
                      <a:lnTo>
                        <a:pt x="7901" y="3951"/>
                      </a:lnTo>
                      <a:cubicBezTo>
                        <a:pt x="7901" y="3411"/>
                        <a:pt x="7791" y="2876"/>
                        <a:pt x="7574" y="2381"/>
                      </a:cubicBezTo>
                      <a:cubicBezTo>
                        <a:pt x="6966" y="982"/>
                        <a:pt x="5571" y="0"/>
                        <a:pt x="395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1"/>
                <p:cNvSpPr/>
                <p:nvPr/>
              </p:nvSpPr>
              <p:spPr>
                <a:xfrm>
                  <a:off x="6853641" y="2618923"/>
                  <a:ext cx="324824" cy="162792"/>
                </a:xfrm>
                <a:custGeom>
                  <a:rect b="b" l="l" r="r" t="t"/>
                  <a:pathLst>
                    <a:path extrusionOk="0" h="3964" w="7910">
                      <a:moveTo>
                        <a:pt x="3958" y="0"/>
                      </a:moveTo>
                      <a:cubicBezTo>
                        <a:pt x="3954" y="0"/>
                        <a:pt x="3950" y="0"/>
                        <a:pt x="3946" y="0"/>
                      </a:cubicBezTo>
                      <a:cubicBezTo>
                        <a:pt x="1768" y="6"/>
                        <a:pt x="0" y="1784"/>
                        <a:pt x="6" y="3963"/>
                      </a:cubicBezTo>
                      <a:lnTo>
                        <a:pt x="661" y="3962"/>
                      </a:lnTo>
                      <a:cubicBezTo>
                        <a:pt x="657" y="2144"/>
                        <a:pt x="2131" y="661"/>
                        <a:pt x="3947" y="655"/>
                      </a:cubicBezTo>
                      <a:cubicBezTo>
                        <a:pt x="3951" y="655"/>
                        <a:pt x="3955" y="655"/>
                        <a:pt x="3959" y="655"/>
                      </a:cubicBezTo>
                      <a:cubicBezTo>
                        <a:pt x="5771" y="655"/>
                        <a:pt x="7248" y="2127"/>
                        <a:pt x="7254" y="3939"/>
                      </a:cubicBezTo>
                      <a:lnTo>
                        <a:pt x="7256" y="3939"/>
                      </a:lnTo>
                      <a:lnTo>
                        <a:pt x="7909" y="3938"/>
                      </a:lnTo>
                      <a:cubicBezTo>
                        <a:pt x="7907" y="3398"/>
                        <a:pt x="7795" y="2863"/>
                        <a:pt x="7578" y="2368"/>
                      </a:cubicBezTo>
                      <a:cubicBezTo>
                        <a:pt x="6966" y="976"/>
                        <a:pt x="5573" y="0"/>
                        <a:pt x="3958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1"/>
                <p:cNvSpPr/>
                <p:nvPr/>
              </p:nvSpPr>
              <p:spPr>
                <a:xfrm>
                  <a:off x="7151691" y="2781222"/>
                  <a:ext cx="324578" cy="162258"/>
                </a:xfrm>
                <a:custGeom>
                  <a:rect b="b" l="l" r="r" t="t"/>
                  <a:pathLst>
                    <a:path extrusionOk="0" h="3951" w="7904">
                      <a:moveTo>
                        <a:pt x="1" y="0"/>
                      </a:moveTo>
                      <a:cubicBezTo>
                        <a:pt x="1" y="540"/>
                        <a:pt x="111" y="1075"/>
                        <a:pt x="328" y="1571"/>
                      </a:cubicBezTo>
                      <a:cubicBezTo>
                        <a:pt x="938" y="2971"/>
                        <a:pt x="2332" y="3951"/>
                        <a:pt x="3953" y="3951"/>
                      </a:cubicBezTo>
                      <a:cubicBezTo>
                        <a:pt x="5574" y="3951"/>
                        <a:pt x="6967" y="2971"/>
                        <a:pt x="7575" y="1573"/>
                      </a:cubicBezTo>
                      <a:cubicBezTo>
                        <a:pt x="7791" y="1076"/>
                        <a:pt x="7903" y="541"/>
                        <a:pt x="7903" y="0"/>
                      </a:cubicBezTo>
                      <a:lnTo>
                        <a:pt x="7249" y="0"/>
                      </a:lnTo>
                      <a:cubicBezTo>
                        <a:pt x="7249" y="1818"/>
                        <a:pt x="5770" y="3296"/>
                        <a:pt x="3953" y="3296"/>
                      </a:cubicBezTo>
                      <a:cubicBezTo>
                        <a:pt x="2135" y="3296"/>
                        <a:pt x="657" y="1818"/>
                        <a:pt x="65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1"/>
                <p:cNvSpPr/>
                <p:nvPr/>
              </p:nvSpPr>
              <p:spPr>
                <a:xfrm>
                  <a:off x="8044362" y="2618923"/>
                  <a:ext cx="324824" cy="162792"/>
                </a:xfrm>
                <a:custGeom>
                  <a:rect b="b" l="l" r="r" t="t"/>
                  <a:pathLst>
                    <a:path extrusionOk="0" h="3964" w="7910">
                      <a:moveTo>
                        <a:pt x="3959" y="0"/>
                      </a:moveTo>
                      <a:cubicBezTo>
                        <a:pt x="3955" y="0"/>
                        <a:pt x="3951" y="0"/>
                        <a:pt x="3947" y="0"/>
                      </a:cubicBezTo>
                      <a:cubicBezTo>
                        <a:pt x="1769" y="8"/>
                        <a:pt x="1" y="1786"/>
                        <a:pt x="7" y="3963"/>
                      </a:cubicBezTo>
                      <a:lnTo>
                        <a:pt x="664" y="3962"/>
                      </a:lnTo>
                      <a:cubicBezTo>
                        <a:pt x="658" y="2144"/>
                        <a:pt x="2132" y="661"/>
                        <a:pt x="3948" y="657"/>
                      </a:cubicBezTo>
                      <a:cubicBezTo>
                        <a:pt x="3952" y="657"/>
                        <a:pt x="3956" y="657"/>
                        <a:pt x="3960" y="657"/>
                      </a:cubicBezTo>
                      <a:cubicBezTo>
                        <a:pt x="5772" y="657"/>
                        <a:pt x="7249" y="2127"/>
                        <a:pt x="7255" y="3941"/>
                      </a:cubicBezTo>
                      <a:lnTo>
                        <a:pt x="7257" y="3941"/>
                      </a:lnTo>
                      <a:lnTo>
                        <a:pt x="7910" y="3939"/>
                      </a:lnTo>
                      <a:cubicBezTo>
                        <a:pt x="7908" y="3398"/>
                        <a:pt x="7796" y="2865"/>
                        <a:pt x="7578" y="2370"/>
                      </a:cubicBezTo>
                      <a:cubicBezTo>
                        <a:pt x="6967" y="976"/>
                        <a:pt x="5574" y="0"/>
                        <a:pt x="395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0" name="Google Shape;240;p11"/>
              <p:cNvSpPr/>
              <p:nvPr/>
            </p:nvSpPr>
            <p:spPr>
              <a:xfrm>
                <a:off x="6899264" y="2673830"/>
                <a:ext cx="225242" cy="361476"/>
              </a:xfrm>
              <a:custGeom>
                <a:rect b="b" l="l" r="r" t="t"/>
                <a:pathLst>
                  <a:path extrusionOk="0" h="8802" w="5485">
                    <a:moveTo>
                      <a:pt x="2798" y="1197"/>
                    </a:moveTo>
                    <a:cubicBezTo>
                      <a:pt x="2989" y="1197"/>
                      <a:pt x="3183" y="1234"/>
                      <a:pt x="3366" y="1310"/>
                    </a:cubicBezTo>
                    <a:cubicBezTo>
                      <a:pt x="3924" y="1542"/>
                      <a:pt x="4287" y="2085"/>
                      <a:pt x="4287" y="2689"/>
                    </a:cubicBezTo>
                    <a:cubicBezTo>
                      <a:pt x="4287" y="3512"/>
                      <a:pt x="3619" y="4178"/>
                      <a:pt x="2796" y="4180"/>
                    </a:cubicBezTo>
                    <a:cubicBezTo>
                      <a:pt x="2194" y="4180"/>
                      <a:pt x="1650" y="3816"/>
                      <a:pt x="1419" y="3259"/>
                    </a:cubicBezTo>
                    <a:cubicBezTo>
                      <a:pt x="1189" y="2702"/>
                      <a:pt x="1317" y="2061"/>
                      <a:pt x="1743" y="1634"/>
                    </a:cubicBezTo>
                    <a:cubicBezTo>
                      <a:pt x="2028" y="1348"/>
                      <a:pt x="2410" y="1197"/>
                      <a:pt x="2798" y="1197"/>
                    </a:cubicBezTo>
                    <a:close/>
                    <a:moveTo>
                      <a:pt x="2796" y="1"/>
                    </a:moveTo>
                    <a:cubicBezTo>
                      <a:pt x="2254" y="1"/>
                      <a:pt x="1714" y="165"/>
                      <a:pt x="1253" y="489"/>
                    </a:cubicBezTo>
                    <a:cubicBezTo>
                      <a:pt x="433" y="1063"/>
                      <a:pt x="0" y="2048"/>
                      <a:pt x="132" y="3043"/>
                    </a:cubicBezTo>
                    <a:cubicBezTo>
                      <a:pt x="263" y="4037"/>
                      <a:pt x="937" y="4875"/>
                      <a:pt x="1880" y="5216"/>
                    </a:cubicBezTo>
                    <a:lnTo>
                      <a:pt x="1880" y="6705"/>
                    </a:lnTo>
                    <a:lnTo>
                      <a:pt x="1067" y="6705"/>
                    </a:lnTo>
                    <a:lnTo>
                      <a:pt x="2723" y="8801"/>
                    </a:lnTo>
                    <a:lnTo>
                      <a:pt x="4377" y="6705"/>
                    </a:lnTo>
                    <a:lnTo>
                      <a:pt x="3563" y="6705"/>
                    </a:lnTo>
                    <a:lnTo>
                      <a:pt x="3563" y="5265"/>
                    </a:lnTo>
                    <a:cubicBezTo>
                      <a:pt x="4703" y="4926"/>
                      <a:pt x="5485" y="3877"/>
                      <a:pt x="5485" y="2689"/>
                    </a:cubicBezTo>
                    <a:cubicBezTo>
                      <a:pt x="5485" y="1685"/>
                      <a:pt x="4926" y="766"/>
                      <a:pt x="4037" y="304"/>
                    </a:cubicBezTo>
                    <a:cubicBezTo>
                      <a:pt x="3647" y="101"/>
                      <a:pt x="3221" y="1"/>
                      <a:pt x="279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7198259" y="2534077"/>
                <a:ext cx="235261" cy="360532"/>
              </a:xfrm>
              <a:custGeom>
                <a:rect b="b" l="l" r="r" t="t"/>
                <a:pathLst>
                  <a:path extrusionOk="0" h="8779" w="5729">
                    <a:moveTo>
                      <a:pt x="2858" y="4600"/>
                    </a:moveTo>
                    <a:cubicBezTo>
                      <a:pt x="3050" y="4600"/>
                      <a:pt x="3243" y="4637"/>
                      <a:pt x="3427" y="4713"/>
                    </a:cubicBezTo>
                    <a:cubicBezTo>
                      <a:pt x="3985" y="4945"/>
                      <a:pt x="4347" y="5488"/>
                      <a:pt x="4347" y="6092"/>
                    </a:cubicBezTo>
                    <a:cubicBezTo>
                      <a:pt x="4347" y="6915"/>
                      <a:pt x="3679" y="7581"/>
                      <a:pt x="2856" y="7583"/>
                    </a:cubicBezTo>
                    <a:cubicBezTo>
                      <a:pt x="2254" y="7583"/>
                      <a:pt x="1709" y="7219"/>
                      <a:pt x="1479" y="6662"/>
                    </a:cubicBezTo>
                    <a:cubicBezTo>
                      <a:pt x="1248" y="6105"/>
                      <a:pt x="1376" y="5464"/>
                      <a:pt x="1802" y="5037"/>
                    </a:cubicBezTo>
                    <a:cubicBezTo>
                      <a:pt x="2087" y="4751"/>
                      <a:pt x="2469" y="4600"/>
                      <a:pt x="2858" y="4600"/>
                    </a:cubicBezTo>
                    <a:close/>
                    <a:moveTo>
                      <a:pt x="2883" y="0"/>
                    </a:moveTo>
                    <a:lnTo>
                      <a:pt x="1227" y="2097"/>
                    </a:lnTo>
                    <a:lnTo>
                      <a:pt x="2041" y="2097"/>
                    </a:lnTo>
                    <a:lnTo>
                      <a:pt x="2041" y="3530"/>
                    </a:lnTo>
                    <a:cubicBezTo>
                      <a:pt x="782" y="3930"/>
                      <a:pt x="1" y="5184"/>
                      <a:pt x="196" y="6491"/>
                    </a:cubicBezTo>
                    <a:cubicBezTo>
                      <a:pt x="393" y="7796"/>
                      <a:pt x="1507" y="8766"/>
                      <a:pt x="2827" y="8779"/>
                    </a:cubicBezTo>
                    <a:cubicBezTo>
                      <a:pt x="2837" y="8779"/>
                      <a:pt x="2847" y="8779"/>
                      <a:pt x="2857" y="8779"/>
                    </a:cubicBezTo>
                    <a:cubicBezTo>
                      <a:pt x="4165" y="8779"/>
                      <a:pt x="5285" y="7837"/>
                      <a:pt x="5506" y="6545"/>
                    </a:cubicBezTo>
                    <a:cubicBezTo>
                      <a:pt x="5729" y="5245"/>
                      <a:pt x="4974" y="3973"/>
                      <a:pt x="3724" y="3547"/>
                    </a:cubicBezTo>
                    <a:lnTo>
                      <a:pt x="3724" y="2097"/>
                    </a:lnTo>
                    <a:lnTo>
                      <a:pt x="4539" y="2097"/>
                    </a:lnTo>
                    <a:lnTo>
                      <a:pt x="2883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7493639" y="2673830"/>
                <a:ext cx="225200" cy="361476"/>
              </a:xfrm>
              <a:custGeom>
                <a:rect b="b" l="l" r="r" t="t"/>
                <a:pathLst>
                  <a:path extrusionOk="0" h="8802" w="5484">
                    <a:moveTo>
                      <a:pt x="2796" y="1197"/>
                    </a:moveTo>
                    <a:cubicBezTo>
                      <a:pt x="2988" y="1197"/>
                      <a:pt x="3181" y="1234"/>
                      <a:pt x="3365" y="1310"/>
                    </a:cubicBezTo>
                    <a:cubicBezTo>
                      <a:pt x="3922" y="1542"/>
                      <a:pt x="4286" y="2085"/>
                      <a:pt x="4286" y="2689"/>
                    </a:cubicBezTo>
                    <a:cubicBezTo>
                      <a:pt x="4284" y="3512"/>
                      <a:pt x="3618" y="4178"/>
                      <a:pt x="2795" y="4180"/>
                    </a:cubicBezTo>
                    <a:cubicBezTo>
                      <a:pt x="2191" y="4180"/>
                      <a:pt x="1649" y="3816"/>
                      <a:pt x="1418" y="3259"/>
                    </a:cubicBezTo>
                    <a:cubicBezTo>
                      <a:pt x="1187" y="2702"/>
                      <a:pt x="1314" y="2061"/>
                      <a:pt x="1740" y="1634"/>
                    </a:cubicBezTo>
                    <a:cubicBezTo>
                      <a:pt x="2026" y="1348"/>
                      <a:pt x="2408" y="1197"/>
                      <a:pt x="2796" y="1197"/>
                    </a:cubicBezTo>
                    <a:close/>
                    <a:moveTo>
                      <a:pt x="2794" y="1"/>
                    </a:moveTo>
                    <a:cubicBezTo>
                      <a:pt x="2254" y="1"/>
                      <a:pt x="1717" y="163"/>
                      <a:pt x="1258" y="484"/>
                    </a:cubicBezTo>
                    <a:cubicBezTo>
                      <a:pt x="436" y="1055"/>
                      <a:pt x="1" y="2037"/>
                      <a:pt x="127" y="3030"/>
                    </a:cubicBezTo>
                    <a:cubicBezTo>
                      <a:pt x="255" y="4023"/>
                      <a:pt x="923" y="4863"/>
                      <a:pt x="1862" y="5211"/>
                    </a:cubicBezTo>
                    <a:lnTo>
                      <a:pt x="1862" y="6705"/>
                    </a:lnTo>
                    <a:lnTo>
                      <a:pt x="1048" y="6705"/>
                    </a:lnTo>
                    <a:lnTo>
                      <a:pt x="2704" y="8801"/>
                    </a:lnTo>
                    <a:lnTo>
                      <a:pt x="4360" y="6705"/>
                    </a:lnTo>
                    <a:lnTo>
                      <a:pt x="3545" y="6705"/>
                    </a:lnTo>
                    <a:lnTo>
                      <a:pt x="3545" y="5270"/>
                    </a:lnTo>
                    <a:cubicBezTo>
                      <a:pt x="4693" y="4935"/>
                      <a:pt x="5484" y="3883"/>
                      <a:pt x="5484" y="2689"/>
                    </a:cubicBezTo>
                    <a:cubicBezTo>
                      <a:pt x="5482" y="1688"/>
                      <a:pt x="4927" y="769"/>
                      <a:pt x="4039" y="306"/>
                    </a:cubicBezTo>
                    <a:cubicBezTo>
                      <a:pt x="3647" y="102"/>
                      <a:pt x="3220" y="1"/>
                      <a:pt x="279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7792387" y="2534077"/>
                <a:ext cx="235261" cy="360532"/>
              </a:xfrm>
              <a:custGeom>
                <a:rect b="b" l="l" r="r" t="t"/>
                <a:pathLst>
                  <a:path extrusionOk="0" h="8779" w="5729">
                    <a:moveTo>
                      <a:pt x="2861" y="4601"/>
                    </a:moveTo>
                    <a:cubicBezTo>
                      <a:pt x="3053" y="4601"/>
                      <a:pt x="3247" y="4638"/>
                      <a:pt x="3431" y="4715"/>
                    </a:cubicBezTo>
                    <a:cubicBezTo>
                      <a:pt x="3988" y="4945"/>
                      <a:pt x="4351" y="5488"/>
                      <a:pt x="4351" y="6092"/>
                    </a:cubicBezTo>
                    <a:cubicBezTo>
                      <a:pt x="4350" y="6915"/>
                      <a:pt x="3684" y="7581"/>
                      <a:pt x="2861" y="7583"/>
                    </a:cubicBezTo>
                    <a:cubicBezTo>
                      <a:pt x="2259" y="7583"/>
                      <a:pt x="1714" y="7219"/>
                      <a:pt x="1483" y="6662"/>
                    </a:cubicBezTo>
                    <a:cubicBezTo>
                      <a:pt x="1253" y="6105"/>
                      <a:pt x="1381" y="5464"/>
                      <a:pt x="1807" y="5038"/>
                    </a:cubicBezTo>
                    <a:cubicBezTo>
                      <a:pt x="2092" y="4752"/>
                      <a:pt x="2473" y="4601"/>
                      <a:pt x="2861" y="4601"/>
                    </a:cubicBezTo>
                    <a:close/>
                    <a:moveTo>
                      <a:pt x="2870" y="0"/>
                    </a:moveTo>
                    <a:lnTo>
                      <a:pt x="1214" y="2097"/>
                    </a:lnTo>
                    <a:lnTo>
                      <a:pt x="2028" y="2097"/>
                    </a:lnTo>
                    <a:lnTo>
                      <a:pt x="2028" y="3536"/>
                    </a:lnTo>
                    <a:cubicBezTo>
                      <a:pt x="773" y="3944"/>
                      <a:pt x="1" y="5205"/>
                      <a:pt x="204" y="6508"/>
                    </a:cubicBezTo>
                    <a:cubicBezTo>
                      <a:pt x="409" y="7813"/>
                      <a:pt x="1532" y="8776"/>
                      <a:pt x="2851" y="8779"/>
                    </a:cubicBezTo>
                    <a:cubicBezTo>
                      <a:pt x="2854" y="8779"/>
                      <a:pt x="2858" y="8779"/>
                      <a:pt x="2861" y="8779"/>
                    </a:cubicBezTo>
                    <a:cubicBezTo>
                      <a:pt x="4178" y="8779"/>
                      <a:pt x="5300" y="7828"/>
                      <a:pt x="5514" y="6527"/>
                    </a:cubicBezTo>
                    <a:cubicBezTo>
                      <a:pt x="5729" y="5225"/>
                      <a:pt x="4965" y="3959"/>
                      <a:pt x="3713" y="3543"/>
                    </a:cubicBezTo>
                    <a:lnTo>
                      <a:pt x="3713" y="2097"/>
                    </a:lnTo>
                    <a:lnTo>
                      <a:pt x="4526" y="2097"/>
                    </a:lnTo>
                    <a:lnTo>
                      <a:pt x="2870" y="0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>
                <a:off x="8090150" y="2673789"/>
                <a:ext cx="225857" cy="361517"/>
              </a:xfrm>
              <a:custGeom>
                <a:rect b="b" l="l" r="r" t="t"/>
                <a:pathLst>
                  <a:path extrusionOk="0" h="8803" w="5500">
                    <a:moveTo>
                      <a:pt x="2811" y="1198"/>
                    </a:moveTo>
                    <a:cubicBezTo>
                      <a:pt x="3003" y="1198"/>
                      <a:pt x="3197" y="1235"/>
                      <a:pt x="3381" y="1311"/>
                    </a:cubicBezTo>
                    <a:cubicBezTo>
                      <a:pt x="3938" y="1543"/>
                      <a:pt x="4302" y="2086"/>
                      <a:pt x="4302" y="2690"/>
                    </a:cubicBezTo>
                    <a:cubicBezTo>
                      <a:pt x="4300" y="3513"/>
                      <a:pt x="3634" y="4179"/>
                      <a:pt x="2811" y="4181"/>
                    </a:cubicBezTo>
                    <a:cubicBezTo>
                      <a:pt x="2209" y="4181"/>
                      <a:pt x="1664" y="3817"/>
                      <a:pt x="1434" y="3260"/>
                    </a:cubicBezTo>
                    <a:cubicBezTo>
                      <a:pt x="1203" y="2703"/>
                      <a:pt x="1330" y="2062"/>
                      <a:pt x="1757" y="1635"/>
                    </a:cubicBezTo>
                    <a:cubicBezTo>
                      <a:pt x="2042" y="1349"/>
                      <a:pt x="2423" y="1198"/>
                      <a:pt x="2811" y="1198"/>
                    </a:cubicBezTo>
                    <a:close/>
                    <a:moveTo>
                      <a:pt x="2812" y="1"/>
                    </a:moveTo>
                    <a:cubicBezTo>
                      <a:pt x="2257" y="1"/>
                      <a:pt x="1706" y="172"/>
                      <a:pt x="1238" y="509"/>
                    </a:cubicBezTo>
                    <a:cubicBezTo>
                      <a:pt x="420" y="1098"/>
                      <a:pt x="1" y="2097"/>
                      <a:pt x="154" y="3095"/>
                    </a:cubicBezTo>
                    <a:cubicBezTo>
                      <a:pt x="306" y="4093"/>
                      <a:pt x="1005" y="4920"/>
                      <a:pt x="1962" y="5239"/>
                    </a:cubicBezTo>
                    <a:lnTo>
                      <a:pt x="1962" y="6706"/>
                    </a:lnTo>
                    <a:lnTo>
                      <a:pt x="1149" y="6706"/>
                    </a:lnTo>
                    <a:lnTo>
                      <a:pt x="2804" y="8802"/>
                    </a:lnTo>
                    <a:lnTo>
                      <a:pt x="4460" y="6706"/>
                    </a:lnTo>
                    <a:lnTo>
                      <a:pt x="3645" y="6706"/>
                    </a:lnTo>
                    <a:lnTo>
                      <a:pt x="3645" y="5244"/>
                    </a:lnTo>
                    <a:cubicBezTo>
                      <a:pt x="4750" y="4882"/>
                      <a:pt x="5499" y="3852"/>
                      <a:pt x="5499" y="2690"/>
                    </a:cubicBezTo>
                    <a:cubicBezTo>
                      <a:pt x="5499" y="1679"/>
                      <a:pt x="4934" y="755"/>
                      <a:pt x="4036" y="296"/>
                    </a:cubicBezTo>
                    <a:cubicBezTo>
                      <a:pt x="3650" y="98"/>
                      <a:pt x="3230" y="1"/>
                      <a:pt x="281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" name="Google Shape;245;p11"/>
            <p:cNvSpPr txBox="1"/>
            <p:nvPr/>
          </p:nvSpPr>
          <p:spPr>
            <a:xfrm>
              <a:off x="280525" y="3318100"/>
              <a:ext cx="1913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Reading Input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from user’s terminal</a:t>
              </a:r>
              <a:endPara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6" name="Google Shape;246;p11"/>
            <p:cNvSpPr txBox="1"/>
            <p:nvPr/>
          </p:nvSpPr>
          <p:spPr>
            <a:xfrm>
              <a:off x="1283000" y="1219646"/>
              <a:ext cx="23988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Breaks the input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into words and operators and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Parse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the tokens into simple commands</a:t>
              </a:r>
              <a:endParaRPr b="1" i="0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7" name="Google Shape;247;p11"/>
            <p:cNvSpPr txBox="1"/>
            <p:nvPr/>
          </p:nvSpPr>
          <p:spPr>
            <a:xfrm>
              <a:off x="2727300" y="3318100"/>
              <a:ext cx="19755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Performs shell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expansions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and any necessary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redirections</a:t>
              </a:r>
              <a:endParaRPr b="1" i="0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8" name="Google Shape;248;p11"/>
            <p:cNvSpPr txBox="1"/>
            <p:nvPr/>
          </p:nvSpPr>
          <p:spPr>
            <a:xfrm>
              <a:off x="3877825" y="1219650"/>
              <a:ext cx="22188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Execute the parsed command through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exec 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system calls.</a:t>
              </a:r>
              <a:endPara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9" name="Google Shape;249;p11"/>
            <p:cNvSpPr txBox="1"/>
            <p:nvPr/>
          </p:nvSpPr>
          <p:spPr>
            <a:xfrm>
              <a:off x="5190925" y="3318100"/>
              <a:ext cx="22188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Optionally waits for the command to complete and collects its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exit status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endPara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850b2bf87_2_2"/>
          <p:cNvSpPr txBox="1"/>
          <p:nvPr>
            <p:ph idx="2" type="ctrTitle"/>
          </p:nvPr>
        </p:nvSpPr>
        <p:spPr>
          <a:xfrm>
            <a:off x="411650" y="317950"/>
            <a:ext cx="8484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Tentative Command Suggestion </a:t>
            </a:r>
            <a:endParaRPr sz="1800"/>
          </a:p>
        </p:txBody>
      </p:sp>
      <p:sp>
        <p:nvSpPr>
          <p:cNvPr id="255" name="Google Shape;255;g11850b2bf87_2_2"/>
          <p:cNvSpPr txBox="1"/>
          <p:nvPr>
            <p:ph idx="1" type="subTitle"/>
          </p:nvPr>
        </p:nvSpPr>
        <p:spPr>
          <a:xfrm>
            <a:off x="411650" y="745450"/>
            <a:ext cx="61890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In case of entering wrong commands, we’ll suggest the closest available commands. We’ll use the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 BK-Tree data structure </a:t>
            </a:r>
            <a:r>
              <a:rPr lang="en" sz="1500"/>
              <a:t>to store the closest commands that are based upon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Levenshtein Distance</a:t>
            </a:r>
            <a:r>
              <a:rPr lang="en" sz="1500"/>
              <a:t> (aka Edit Distance) to implement the command suggestion. In addition, we’ll also implement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KMP String Matching Algorithm </a:t>
            </a:r>
            <a:r>
              <a:rPr lang="en" sz="1500"/>
              <a:t>to find the matched substring of given commands and find the executable file.</a:t>
            </a:r>
            <a:endParaRPr sz="1500"/>
          </a:p>
        </p:txBody>
      </p:sp>
      <p:sp>
        <p:nvSpPr>
          <p:cNvPr id="256" name="Google Shape;256;g11850b2bf87_2_2"/>
          <p:cNvSpPr txBox="1"/>
          <p:nvPr>
            <p:ph idx="2" type="ctrTitle"/>
          </p:nvPr>
        </p:nvSpPr>
        <p:spPr>
          <a:xfrm>
            <a:off x="411650" y="2502200"/>
            <a:ext cx="5454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Customizing Text &amp; Background Color</a:t>
            </a:r>
            <a:endParaRPr sz="1800"/>
          </a:p>
        </p:txBody>
      </p:sp>
      <p:sp>
        <p:nvSpPr>
          <p:cNvPr id="257" name="Google Shape;257;g11850b2bf87_2_2"/>
          <p:cNvSpPr txBox="1"/>
          <p:nvPr>
            <p:ph idx="1" type="subTitle"/>
          </p:nvPr>
        </p:nvSpPr>
        <p:spPr>
          <a:xfrm>
            <a:off x="411650" y="2872100"/>
            <a:ext cx="5519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Our shell will also enable the user customize the text color as well as the background color using the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ANSI Escape Codes. 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8" name="Google Shape;258;g11850b2bf87_2_2"/>
          <p:cNvSpPr txBox="1"/>
          <p:nvPr>
            <p:ph idx="2" type="ctrTitle"/>
          </p:nvPr>
        </p:nvSpPr>
        <p:spPr>
          <a:xfrm>
            <a:off x="411650" y="3816300"/>
            <a:ext cx="5454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Command Auto Completion</a:t>
            </a:r>
            <a:endParaRPr sz="1800"/>
          </a:p>
        </p:txBody>
      </p:sp>
      <p:sp>
        <p:nvSpPr>
          <p:cNvPr id="259" name="Google Shape;259;g11850b2bf87_2_2"/>
          <p:cNvSpPr txBox="1"/>
          <p:nvPr>
            <p:ph idx="1" type="subTitle"/>
          </p:nvPr>
        </p:nvSpPr>
        <p:spPr>
          <a:xfrm>
            <a:off x="411650" y="4171077"/>
            <a:ext cx="5519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This is an extended version of the command suggestion feature. In that case, we’ll execute a particular command that’s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frequency</a:t>
            </a:r>
            <a:r>
              <a:rPr lang="en" sz="1500"/>
              <a:t> is the highest among the suggested commands. 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